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6"/>
  </p:notesMasterIdLst>
  <p:handoutMasterIdLst>
    <p:handoutMasterId r:id="rId27"/>
  </p:handoutMasterIdLst>
  <p:sldIdLst>
    <p:sldId id="259" r:id="rId3"/>
    <p:sldId id="260" r:id="rId4"/>
    <p:sldId id="261" r:id="rId5"/>
    <p:sldId id="262" r:id="rId6"/>
    <p:sldId id="263" r:id="rId7"/>
    <p:sldId id="286" r:id="rId8"/>
    <p:sldId id="266" r:id="rId9"/>
    <p:sldId id="265" r:id="rId10"/>
    <p:sldId id="267" r:id="rId11"/>
    <p:sldId id="268" r:id="rId12"/>
    <p:sldId id="269" r:id="rId13"/>
    <p:sldId id="271" r:id="rId14"/>
    <p:sldId id="270" r:id="rId15"/>
    <p:sldId id="272" r:id="rId16"/>
    <p:sldId id="273" r:id="rId17"/>
    <p:sldId id="275" r:id="rId18"/>
    <p:sldId id="274" r:id="rId19"/>
    <p:sldId id="276" r:id="rId20"/>
    <p:sldId id="277" r:id="rId21"/>
    <p:sldId id="278" r:id="rId22"/>
    <p:sldId id="279" r:id="rId23"/>
    <p:sldId id="280" r:id="rId24"/>
    <p:sldId id="287" r:id="rId2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9077F6-48D5-502B-6B17-2FB62DF7A78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C905E2-4CD9-D8B3-5284-4B00937D6B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3/12/2023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55D2CE-44B1-66F8-E7A1-4C9A87AEB3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D5A77F-311D-55DF-73A1-B8A94897F9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9FCAA7F5-15D6-4579-9B00-5F9F35B0B63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5579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3/12/2023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D719EDF-3D15-4056-90FA-C57DA67C2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5986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C741-40A1-3644-33C2-412422B32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7DD1A-B81F-205C-D21A-3AA0D948B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63CE5-14DC-08E0-6ACA-08AB41372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6356F-9F31-2789-4AFE-7A403D4F0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572A9-763F-45D5-AED1-04C453559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67C58-4EDC-4792-A64F-445437A1C7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666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12EF-4A59-53A3-2B9B-007B7E35A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AAD23D-1B65-7C9A-6441-0748981EC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92415-E8C9-0C85-9FD0-631BD978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EE4FE-AADC-A823-4C98-738205E7C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4D6BD-B82E-D282-61DB-EB664415F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B27C5-15A7-464E-896E-BC0AD1E6C6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3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7F37F0-015E-D789-166C-9B0A645DB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92DF0C-F831-CDAA-2B01-79AAAB3B6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426B2-6BB9-5465-6C1A-9EC070D37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7C2C7-473E-A5D4-CDD7-C3D80EBF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C3E79-696C-A844-1A91-87904AFD5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D8086-0CC1-414E-AF07-61EF188430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515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57D3C-A3A7-6E3E-BB86-84434D30B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0B7C1-637A-B0D9-6618-8350B63398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9DF7E-DB2C-B07F-EFCE-6041492DF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8D582-3F0F-1857-D041-4CCADB84E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C3F45-67F7-9105-DD87-36296F4B8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3A5D5-127A-4DE7-8DA6-8666E678DB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9282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4AB0D-EB3B-3C6E-3D55-F34521F96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58C5F-9B12-A8E2-55D6-8CDA9E3D6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8DE66-84C7-98B8-1DD3-5495DA611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A8078-7E5F-D320-73F2-13DF6154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E0E46-A0B9-F838-81CA-82353232C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9ED5F-1CF1-4D00-A154-C2EC21D432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2837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EECB-1092-49A6-DD01-C0B15D42E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B1DC7-D362-1E04-08AD-B2CB34FEC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FD3C2-9244-602F-7483-2F1CC599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77BEF-0E89-8AFF-92DF-450E63AF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126FC-6021-982D-EC89-3C2A5E6C1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7CCAD-9399-42E3-9DDF-220300BE4C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681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35B16-41ED-E782-9D37-78C5F8795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448C6-1A72-1993-30DE-E2D9A76F91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B5C2CA-A9F4-A7B3-2048-33B612B71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5A7A7-AA6C-FA8C-65D1-5CA7F646A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02472-D877-A78A-8FB4-61CC70888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CA3E7-AE8E-9F93-3B6C-CFBCA659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BF973-3A86-4963-B7BC-EB66F018C9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128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8EBAB-31CB-8A46-BC3C-0D3BC6180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EE0FD-EAF0-355E-8855-E1B35346E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058249-5338-1591-CD8E-547B5670D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A39FD1-CD15-846D-D0D4-A8E2F4C84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D535F6-928D-0056-C9B3-8CF3A87D22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E2E516-8559-170D-826A-8AC70E925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501E42-3986-A6AF-6F6E-13EB71040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156B33-D59E-5408-0307-0203A55C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3A737-6C32-453A-A990-E7CFC5F67A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50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20668-BADC-0330-5600-C5346BFE7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9DC0EC-1E35-1614-C034-C15FF94C3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9607E6-57C1-9A5B-7CD0-23ADF6C0A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C1712-9489-C894-730F-833D70819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C286E-F273-45AF-B278-8F9DA47EC5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479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D267EA-6BAE-E7DF-9F5B-EE7AA88C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6AB960-006F-3BB2-66DB-8604C3E67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181CC-4688-34CD-3C53-351E49C7B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B5CCF-B105-40CF-8A7C-96C99386D3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969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5FFB3-9673-95AC-D493-770E28B2A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B8267-B4D2-02FC-4B5F-B7578697B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C513BE-EDC8-26BD-00C7-BFEC1D02E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C55DA-8FFA-A2E2-2B08-D365912D0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9F700-A457-7B14-8999-1933FB75C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F7F54-EC2D-9B92-3A81-55EC7CAC4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5C45A-6FA8-445C-A16D-B567E3A17C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359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4E5A1-0B63-13AE-8AA3-90DDF669A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D7321-A265-A489-A320-FC5AB1088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1F13F-1DED-7CCE-3308-DE3A1D8B6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938E8-6757-A88F-F4F2-5AD04E756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C4CF8-5AEF-C2A0-65B7-A2AD3E59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CB171-D134-4893-BCD6-D6D4BCC884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9968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A5D6A-FF7E-6AAA-61CE-631BF4A40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D644E-4AD9-996E-1A6D-10586B9FC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02C54-D940-CD73-7138-DE49896C6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C9BA4-A7F3-2491-98E9-2C2E16E41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ACCD0F-8AA9-ABEF-ED56-6F94BD70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6EE05-ABB6-E676-D1E5-116E7BD2B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EC1F7-7BE6-4AEF-AD30-B7BA2485E1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9572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C140D-70BB-A21C-C881-4D4D3CDBE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9C059-9320-BED2-3354-DC261386A9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37EAD-1BB5-D37F-6278-1D1B2A0A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049A0-3EA1-92BD-7297-8062F504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D8F0F-1E74-7140-2E92-F78E645C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5C10F-CBA5-4848-B99C-088641B947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215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79439E-F9EF-3120-37A3-CEC593FB3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1221F-9491-4C40-2FB9-7B331D2D4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78C04-0F8A-3A05-3891-F6EC30E41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CF89A-2C32-8B42-64BB-CA96F3F0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CC51D-523A-1FF1-6388-C6958737C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837CE-A02E-4363-8A10-B3093E0626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CC7A0-50F8-071F-721F-28EF692FB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8515C-B857-2241-A646-51273F4DD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7563-E05F-4F99-8599-312FE667C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BF1C9-A214-1FCB-868D-C5479982A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B0120-FDF0-0BD5-3FBC-012413C7E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6C3D9-3455-4F22-BDF6-8C711BDE95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03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AE13B-3DCC-7887-914A-61895743F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2688D-44A2-538E-1556-4269507D7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B9CB9-44A5-C1D9-CEA0-81D5CD570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F807F6-43B9-89ED-FCD5-B03FD72A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3A37E-DCA4-30C9-1149-E71778E5A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B98E4-2FA2-993F-CA68-0267D6A5A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97EAF-978A-437E-B585-77766DCF35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958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F56FE-A908-D111-7B70-EB3FDDDD8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435B7-B657-34EB-9FF6-AA26EC436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10CFE-0CE0-541A-E779-3E20946C5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34930B-128F-95DE-5DA4-19C554032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F46B7B-0483-D1BC-F5F1-23944FBBCE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397F57-1291-B225-8286-54643947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50A53F-65BB-FA67-F0C8-9258E61C8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62DF9C-881B-18FD-1BE3-738E38782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D4ACC-6CDC-4833-A847-13732B2DF6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19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3AAA5-7F91-0917-EC62-C5327E836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BD3C01-2B39-5833-0F3A-C1D933957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E8F2A-E2C6-FEF0-848B-C2BEA045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399D0C-BC4C-E35F-7556-ACB9B6444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DB3CB-480E-4330-9F13-3E0BB28B6A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963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4E0776-C54C-19B0-DE94-3E0B64991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D5A351-B096-0D00-EB1C-80785E11D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8A76F-2B36-1335-5AF6-08622F0F8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51BCD-BF78-4215-8EB0-B3D4375836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12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1B8CF-57A4-A7FB-4890-4B52FD232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C2A18-5FA9-A6BC-54A0-3D01B27E3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B3CA05-41C8-074E-01BC-BCF1B9CA2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1993A-356D-9892-51C0-6861164A2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6781F-DAD8-4431-DA25-DAB8DDDD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4651F-4354-4864-9A5E-EA8F817C4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4815F-C641-415E-B94D-6900134573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05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FA694-2CC7-6A37-6652-B2DB726F7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39D4F7-C7A1-90BD-D01D-3B1C7B5FBC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36B994-57D2-3399-556A-F7A0B9ABB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6BCDA3-AED5-2406-65E0-377AC6032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014C8-1F47-F2FC-8779-B68D6403E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C9B57-E442-9AB4-1A9E-4B2A4369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B25A2-B539-49E0-A2CF-2CD4B5CD7B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3927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C1E59EF-BC3B-1EBE-8E30-353D992ABC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002B6C0-D517-419C-CDCB-A7FE9911C7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DBB709B-EE62-6764-8ACD-2F2D23A2250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en-US" alt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FDD819CD-ED50-CC84-8ABE-EA3D0A02058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en-US" alt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35198397-39AE-0635-AB6A-F6F2FDDD76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fld id="{33D8E9A2-EF6C-4920-BE22-B6D47A934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44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5203933-A13A-B463-0ED1-0DEDC49DE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9647F0-8A62-EFA9-07DD-4E0AAEFF9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625B8B7-98CA-483B-277C-A90F10B7A4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8D231C3-CD13-C57D-7B78-D456BCDD88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3AE3AC-EC92-9773-E42F-210453F9CF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fld id="{0356E166-8AF0-454B-8A0C-A6F83F8780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A953A26B-B71E-E94D-0C08-E085BA7B01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707886"/>
          </a:xfrm>
          <a:noFill/>
        </p:spPr>
        <p:txBody>
          <a:bodyPr>
            <a:spAutoFit/>
          </a:bodyPr>
          <a:lstStyle/>
          <a:p>
            <a:r>
              <a:rPr lang="en-US" altLang="en-US" sz="4000" b="1" dirty="0">
                <a:solidFill>
                  <a:schemeClr val="accent2"/>
                </a:solidFill>
              </a:rPr>
              <a:t>2 Peter 1:1-11</a:t>
            </a:r>
          </a:p>
        </p:txBody>
      </p:sp>
      <p:sp>
        <p:nvSpPr>
          <p:cNvPr id="8196" name="WordArt 4">
            <a:extLst>
              <a:ext uri="{FF2B5EF4-FFF2-40B4-BE49-F238E27FC236}">
                <a16:creationId xmlns:a16="http://schemas.microsoft.com/office/drawing/2014/main" id="{6144FC46-B903-7F4A-3518-D1A2E1E9B9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6472" y="2057400"/>
            <a:ext cx="802005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0" cap="none" spc="0" normalizeH="0" baseline="0" noProof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9DA737-C1B3-6F6D-57B0-768EDEDB66B8}"/>
              </a:ext>
            </a:extLst>
          </p:cNvPr>
          <p:cNvSpPr txBox="1"/>
          <p:nvPr/>
        </p:nvSpPr>
        <p:spPr>
          <a:xfrm>
            <a:off x="839777" y="1859340"/>
            <a:ext cx="751362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What Makes A </a:t>
            </a:r>
            <a:b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Christian Strong?</a:t>
            </a:r>
            <a:endParaRPr lang="en-US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78C4DC6-1547-7F94-1A9C-A87372F81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92195"/>
            <a:ext cx="8382000" cy="707886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i="1" dirty="0"/>
              <a:t>Add (supply) to your faith “</a:t>
            </a:r>
            <a:r>
              <a:rPr lang="en-US" altLang="en-US" sz="4000" b="1" i="1" dirty="0"/>
              <a:t>virtue</a:t>
            </a:r>
            <a:r>
              <a:rPr lang="en-US" altLang="en-US" sz="4000" i="1" dirty="0"/>
              <a:t>.”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4085291-943D-B78E-AFE9-0609AAA89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en-US" dirty="0"/>
              <a:t>Examples of virtue.</a:t>
            </a:r>
          </a:p>
          <a:p>
            <a:pPr marL="461963" indent="-461963">
              <a:buFontTx/>
              <a:buNone/>
            </a:pPr>
            <a:r>
              <a:rPr lang="en-US" altLang="en-US" dirty="0"/>
              <a:t>a. Joseph said “NO,” when tempted by Potiphar’s wife. </a:t>
            </a:r>
            <a:r>
              <a:rPr lang="en-US" altLang="en-US" b="1" dirty="0">
                <a:solidFill>
                  <a:schemeClr val="accent2"/>
                </a:solidFill>
              </a:rPr>
              <a:t>Genesis 39:7-9</a:t>
            </a:r>
          </a:p>
          <a:p>
            <a:pPr marL="461963" indent="-461963">
              <a:buFontTx/>
              <a:buNone/>
            </a:pPr>
            <a:r>
              <a:rPr lang="en-US" altLang="en-US" dirty="0"/>
              <a:t>b. Daniel. </a:t>
            </a:r>
            <a:r>
              <a:rPr lang="en-US" altLang="en-US" b="1" dirty="0">
                <a:solidFill>
                  <a:schemeClr val="accent2"/>
                </a:solidFill>
              </a:rPr>
              <a:t>Daniel 1:8; 6:10</a:t>
            </a:r>
          </a:p>
          <a:p>
            <a:pPr marL="461963" indent="-461963">
              <a:buFontTx/>
              <a:buNone/>
            </a:pPr>
            <a:r>
              <a:rPr lang="en-US" altLang="en-US" dirty="0"/>
              <a:t>c. Shadrach, Meshach, Abednego.</a:t>
            </a:r>
            <a:br>
              <a:rPr lang="en-US" altLang="en-US" dirty="0"/>
            </a:br>
            <a:r>
              <a:rPr lang="en-US" altLang="en-US" b="1" dirty="0">
                <a:solidFill>
                  <a:schemeClr val="accent2"/>
                </a:solidFill>
              </a:rPr>
              <a:t>Daniel 3:13-18</a:t>
            </a:r>
          </a:p>
          <a:p>
            <a:pPr marL="461963" indent="-461963">
              <a:buFontTx/>
              <a:buNone/>
            </a:pPr>
            <a:r>
              <a:rPr lang="en-US" altLang="en-US" dirty="0" err="1"/>
              <a:t>d.</a:t>
            </a:r>
            <a:r>
              <a:rPr lang="en-US" altLang="en-US" dirty="0"/>
              <a:t> Apostles. </a:t>
            </a:r>
            <a:r>
              <a:rPr lang="en-US" altLang="en-US" b="1" dirty="0">
                <a:solidFill>
                  <a:schemeClr val="accent2"/>
                </a:solidFill>
              </a:rPr>
              <a:t>Acts 4:19-20; 5:29</a:t>
            </a:r>
          </a:p>
          <a:p>
            <a:pPr marL="461963" indent="-461963">
              <a:buFontTx/>
              <a:buNone/>
            </a:pPr>
            <a:r>
              <a:rPr lang="en-US" altLang="en-US" dirty="0"/>
              <a:t>e. One Less Carrot.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C09720A-ECCD-7B5B-0507-3462C1E486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61417"/>
            <a:ext cx="8458200" cy="769441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i="1" dirty="0"/>
              <a:t>And in (your) virtue “</a:t>
            </a:r>
            <a:r>
              <a:rPr lang="en-US" altLang="en-US" b="1" i="1" dirty="0"/>
              <a:t>knowledge</a:t>
            </a:r>
            <a:r>
              <a:rPr lang="en-US" altLang="en-US" i="1" dirty="0"/>
              <a:t>”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5D2AF1F-7052-361D-6D80-D1448DDBEF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4076" y="1600200"/>
            <a:ext cx="8458200" cy="3736407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 (Greek </a:t>
            </a:r>
            <a:r>
              <a:rPr lang="en-US" altLang="en-US" i="1" dirty="0"/>
              <a:t>gnosis</a:t>
            </a:r>
            <a:r>
              <a:rPr lang="en-US" altLang="en-US" dirty="0"/>
              <a:t>) – moral wisdom, such as is seen in right living, </a:t>
            </a:r>
            <a:r>
              <a:rPr lang="en-US" altLang="en-US" b="1" dirty="0">
                <a:solidFill>
                  <a:schemeClr val="accent2"/>
                </a:solidFill>
              </a:rPr>
              <a:t>2 Peter 1:5</a:t>
            </a:r>
            <a:r>
              <a:rPr lang="en-US" altLang="en-US" dirty="0"/>
              <a:t>; Spoken of practical knowledge, discretion, prudence.</a:t>
            </a:r>
          </a:p>
          <a:p>
            <a:pPr>
              <a:buFontTx/>
              <a:buNone/>
            </a:pPr>
            <a:r>
              <a:rPr lang="en-US" altLang="en-US" dirty="0"/>
              <a:t> </a:t>
            </a:r>
          </a:p>
          <a:p>
            <a:r>
              <a:rPr lang="en-US" altLang="en-US" dirty="0"/>
              <a:t>We must grow in knowledge</a:t>
            </a:r>
            <a:r>
              <a:rPr lang="en-US" altLang="en-US" dirty="0">
                <a:solidFill>
                  <a:schemeClr val="accent2"/>
                </a:solidFill>
              </a:rPr>
              <a:t>.</a:t>
            </a:r>
            <a:br>
              <a:rPr lang="en-US" altLang="en-US" dirty="0">
                <a:solidFill>
                  <a:schemeClr val="accent2"/>
                </a:solidFill>
              </a:rPr>
            </a:br>
            <a:r>
              <a:rPr lang="en-US" altLang="en-US" b="1" dirty="0">
                <a:solidFill>
                  <a:schemeClr val="accent2"/>
                </a:solidFill>
              </a:rPr>
              <a:t>Philippians 1:9-11; Colossians 1:9-10;</a:t>
            </a:r>
            <a:br>
              <a:rPr lang="en-US" altLang="en-US" b="1" dirty="0">
                <a:solidFill>
                  <a:schemeClr val="accent2"/>
                </a:solidFill>
              </a:rPr>
            </a:br>
            <a:r>
              <a:rPr lang="en-US" altLang="en-US" b="1" dirty="0">
                <a:solidFill>
                  <a:schemeClr val="accent2"/>
                </a:solidFill>
              </a:rPr>
              <a:t>2 Peter 3:18; cf. Hosea 4:6; Hebrews 5:12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6248537-F582-68EC-8266-D6D9FC756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61417"/>
            <a:ext cx="8458200" cy="769441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i="1" dirty="0"/>
              <a:t>And in (your) virtue “</a:t>
            </a:r>
            <a:r>
              <a:rPr lang="en-US" altLang="en-US" b="1" i="1" dirty="0"/>
              <a:t>knowledge</a:t>
            </a:r>
            <a:r>
              <a:rPr lang="en-US" altLang="en-US" i="1" dirty="0"/>
              <a:t>”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29E0F2D-1585-6892-826A-0842B7C6A4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0578" y="1505930"/>
            <a:ext cx="8458200" cy="525780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Areas in which we are to supply knowledge: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Self –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you don’t know where you are, it is impossible to know where you are going.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One knows himself by looking into the mirror of God’s word. </a:t>
            </a:r>
            <a:r>
              <a:rPr lang="en-US" altLang="en-US" b="1" dirty="0">
                <a:solidFill>
                  <a:schemeClr val="accent2"/>
                </a:solidFill>
              </a:rPr>
              <a:t>James 1:23-25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God –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To know God is to love Him. </a:t>
            </a:r>
            <a:r>
              <a:rPr lang="en-US" altLang="en-US" b="1" dirty="0">
                <a:solidFill>
                  <a:schemeClr val="accent2"/>
                </a:solidFill>
              </a:rPr>
              <a:t>1 John 4:7-8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To know God is to obey Him. </a:t>
            </a:r>
            <a:r>
              <a:rPr lang="en-US" altLang="en-US" b="1" dirty="0">
                <a:solidFill>
                  <a:schemeClr val="accent2"/>
                </a:solidFill>
              </a:rPr>
              <a:t>1 John 2:2-3</a:t>
            </a:r>
            <a:r>
              <a:rPr lang="en-US" altLang="en-US" b="1" dirty="0"/>
              <a:t> </a:t>
            </a:r>
            <a:r>
              <a:rPr lang="en-US" altLang="en-US" dirty="0"/>
              <a:t>The Christian who continues in sin does not know God. </a:t>
            </a:r>
            <a:r>
              <a:rPr lang="en-US" altLang="en-US" b="1" dirty="0">
                <a:solidFill>
                  <a:schemeClr val="accent2"/>
                </a:solidFill>
              </a:rPr>
              <a:t>1 John 3:6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85BC01B-98A9-300B-6CC4-8EAE28BADC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33137"/>
            <a:ext cx="8458200" cy="769441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i="1" dirty="0"/>
              <a:t>And in (your) virtue “</a:t>
            </a:r>
            <a:r>
              <a:rPr lang="en-US" altLang="en-US" b="1" i="1" dirty="0"/>
              <a:t>knowledge</a:t>
            </a:r>
            <a:r>
              <a:rPr lang="en-US" altLang="en-US" i="1" dirty="0"/>
              <a:t>”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86AC7D5-1D66-6F6A-8E4D-75E8E705D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1524" y="1571920"/>
            <a:ext cx="8743365" cy="2751522"/>
          </a:xfr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dirty="0"/>
              <a:t>How does one supply knowledge?</a:t>
            </a:r>
          </a:p>
          <a:p>
            <a:r>
              <a:rPr lang="en-US" altLang="en-US" dirty="0"/>
              <a:t>Study! </a:t>
            </a:r>
            <a:r>
              <a:rPr lang="en-US" altLang="en-US" b="1" dirty="0">
                <a:solidFill>
                  <a:schemeClr val="accent2"/>
                </a:solidFill>
              </a:rPr>
              <a:t>Psalms 119:104; 1:2; 2 Timothy 2:15</a:t>
            </a:r>
          </a:p>
          <a:p>
            <a:r>
              <a:rPr lang="en-US" altLang="en-US" dirty="0"/>
              <a:t>Understanding! </a:t>
            </a:r>
            <a:r>
              <a:rPr lang="en-US" altLang="en-US" b="1" dirty="0">
                <a:solidFill>
                  <a:schemeClr val="accent2"/>
                </a:solidFill>
              </a:rPr>
              <a:t>Ephesians 3:3-4</a:t>
            </a:r>
            <a:r>
              <a:rPr lang="en-US" altLang="en-US" b="1" dirty="0"/>
              <a:t> </a:t>
            </a:r>
            <a:r>
              <a:rPr lang="en-US" altLang="en-US" dirty="0"/>
              <a:t>Required to know when/how to exert moral courage! </a:t>
            </a:r>
            <a:r>
              <a:rPr lang="en-US" altLang="en-US" b="1" dirty="0">
                <a:solidFill>
                  <a:schemeClr val="accent2"/>
                </a:solidFill>
              </a:rPr>
              <a:t>Ephesians 5:15-17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BFF559B-883C-D5DD-699C-63D430C3D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3122" y="492195"/>
            <a:ext cx="8955464" cy="707886"/>
          </a:xfr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altLang="en-US" sz="4000" i="1" dirty="0"/>
              <a:t>And in (your) knowledge</a:t>
            </a:r>
            <a:r>
              <a:rPr lang="en-US" altLang="en-US" sz="4000" b="1" i="1" dirty="0"/>
              <a:t> </a:t>
            </a:r>
            <a:r>
              <a:rPr lang="en-US" altLang="en-US" sz="4000" i="1" dirty="0"/>
              <a:t>“</a:t>
            </a:r>
            <a:r>
              <a:rPr lang="en-US" altLang="en-US" sz="4000" b="1" i="1" dirty="0"/>
              <a:t>self-control</a:t>
            </a:r>
            <a:r>
              <a:rPr lang="en-US" altLang="en-US" sz="4000" i="1" dirty="0"/>
              <a:t>”</a:t>
            </a:r>
            <a:endParaRPr lang="en-US" altLang="en-US" sz="4000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BACF59D-D0C6-DAAD-8D4F-F66CB43AAA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721292"/>
          </a:xfrm>
        </p:spPr>
        <p:txBody>
          <a:bodyPr>
            <a:spAutoFit/>
          </a:bodyPr>
          <a:lstStyle/>
          <a:p>
            <a:r>
              <a:rPr lang="en-US" altLang="en-US" dirty="0"/>
              <a:t>(Temperance KJV) (Greek </a:t>
            </a:r>
            <a:r>
              <a:rPr lang="en-US" altLang="en-US" i="1" dirty="0" err="1"/>
              <a:t>engkrateia</a:t>
            </a:r>
            <a:r>
              <a:rPr lang="en-US" altLang="en-US" dirty="0"/>
              <a:t>) – the virtue of one who masters his desires and passions, especially his sensual appetites): </a:t>
            </a:r>
            <a:r>
              <a:rPr lang="en-US" altLang="en-US" b="1" dirty="0">
                <a:solidFill>
                  <a:schemeClr val="accent2"/>
                </a:solidFill>
              </a:rPr>
              <a:t>Acts 24:25; Galatians 5:22-23 (22); </a:t>
            </a:r>
            <a:br>
              <a:rPr lang="en-US" altLang="en-US" b="1" dirty="0">
                <a:solidFill>
                  <a:schemeClr val="accent2"/>
                </a:solidFill>
              </a:rPr>
            </a:br>
            <a:r>
              <a:rPr lang="en-US" altLang="en-US" b="1" dirty="0">
                <a:solidFill>
                  <a:schemeClr val="accent2"/>
                </a:solidFill>
              </a:rPr>
              <a:t>2 Peter 1:6.</a:t>
            </a:r>
          </a:p>
          <a:p>
            <a:r>
              <a:rPr lang="en-US" altLang="en-US" dirty="0"/>
              <a:t>The good athlete must practice self-control. cf. Paul. </a:t>
            </a:r>
            <a:r>
              <a:rPr lang="en-US" altLang="en-US" b="1" dirty="0">
                <a:solidFill>
                  <a:schemeClr val="accent2"/>
                </a:solidFill>
              </a:rPr>
              <a:t>1 Corinthians 9:25-27</a:t>
            </a:r>
            <a:endParaRPr lang="en-US" altLang="en-US" b="1" dirty="0"/>
          </a:p>
          <a:p>
            <a:r>
              <a:rPr lang="en-US" altLang="en-US" dirty="0"/>
              <a:t>Needed when we are tempted.</a:t>
            </a:r>
            <a:br>
              <a:rPr lang="en-US" altLang="en-US" dirty="0"/>
            </a:br>
            <a:r>
              <a:rPr lang="en-US" altLang="en-US" b="1" dirty="0">
                <a:solidFill>
                  <a:schemeClr val="accent2"/>
                </a:solidFill>
              </a:rPr>
              <a:t>James 1:13-15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A8B7A4A-3B9A-EC2D-CB4E-40AA4673CE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i="1" dirty="0"/>
              <a:t>And in (your) self-control “</a:t>
            </a:r>
            <a:r>
              <a:rPr lang="en-US" altLang="en-US" sz="4000" b="1" i="1" dirty="0"/>
              <a:t>patience</a:t>
            </a:r>
            <a:r>
              <a:rPr lang="en-US" altLang="en-US" sz="4000" i="1" dirty="0"/>
              <a:t>”</a:t>
            </a:r>
            <a:endParaRPr lang="en-US" altLang="en-US" sz="4000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A5BB589-9CA0-0FE1-EBCA-2C3A99EF1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547" y="1468222"/>
            <a:ext cx="8917757" cy="5410712"/>
          </a:xfr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(Greek </a:t>
            </a:r>
            <a:r>
              <a:rPr lang="en-US" altLang="en-US" i="1" dirty="0" err="1"/>
              <a:t>hupomenoo</a:t>
            </a:r>
            <a:r>
              <a:rPr lang="en-US" altLang="en-US" dirty="0"/>
              <a:t>) – is associated with hope </a:t>
            </a:r>
            <a:r>
              <a:rPr lang="en-US" altLang="en-US" b="1" dirty="0">
                <a:solidFill>
                  <a:schemeClr val="accent2"/>
                </a:solidFill>
              </a:rPr>
              <a:t>(1 Thessalonians 1:3; Romans 8:24-25)</a:t>
            </a:r>
            <a:r>
              <a:rPr lang="en-US" altLang="en-US" dirty="0"/>
              <a:t> and refers to that quality of character which does not allow one to surrender to circumstances or succumb under trial.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Thayer defines it as: (1.) steadfastness, constancy, endurance </a:t>
            </a:r>
            <a:r>
              <a:rPr lang="en-US" altLang="en-US" b="1" dirty="0">
                <a:solidFill>
                  <a:schemeClr val="accent2"/>
                </a:solidFill>
              </a:rPr>
              <a:t>James 5:11</a:t>
            </a:r>
            <a:r>
              <a:rPr lang="en-US" altLang="en-US" b="1" dirty="0"/>
              <a:t> </a:t>
            </a:r>
            <a:r>
              <a:rPr lang="en-US" altLang="en-US" dirty="0"/>
              <a:t>(2.) a patient, steadfast waiting for; (3.) a patient enduring, sustaining: </a:t>
            </a:r>
            <a:r>
              <a:rPr lang="en-US" alt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Corinthians 1:6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sz="4000" b="1" dirty="0">
                <a:solidFill>
                  <a:schemeClr val="accent2"/>
                </a:solidFill>
              </a:rPr>
              <a:t>cf. Hebrews 10:32-36;</a:t>
            </a:r>
            <a:br>
              <a:rPr lang="en-US" altLang="en-US" sz="4000" b="1" dirty="0">
                <a:solidFill>
                  <a:schemeClr val="accent2"/>
                </a:solidFill>
              </a:rPr>
            </a:br>
            <a:r>
              <a:rPr lang="en-US" altLang="en-US" sz="4000" b="1" dirty="0">
                <a:solidFill>
                  <a:schemeClr val="accent2"/>
                </a:solidFill>
              </a:rPr>
              <a:t>Isaiah 40:27ff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1033AB7-F6FF-C84A-C80D-1AE605072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92195"/>
            <a:ext cx="8229600" cy="707886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i="1" dirty="0"/>
              <a:t>And in (your) patience “</a:t>
            </a:r>
            <a:r>
              <a:rPr lang="en-US" altLang="en-US" sz="4000" b="1" i="1" dirty="0"/>
              <a:t>godliness</a:t>
            </a:r>
            <a:r>
              <a:rPr lang="en-US" altLang="en-US" sz="4000" i="1" dirty="0"/>
              <a:t>”</a:t>
            </a:r>
            <a:endParaRPr lang="en-US" altLang="en-US" sz="4000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008ACD1-1F74-EEBC-3D9E-A6597644B5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4075" y="1600200"/>
            <a:ext cx="8507691" cy="3588675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(Greek </a:t>
            </a:r>
            <a:r>
              <a:rPr lang="en-US" altLang="en-US" i="1" dirty="0" err="1"/>
              <a:t>eusebeia</a:t>
            </a:r>
            <a:r>
              <a:rPr lang="en-US" altLang="en-US" dirty="0"/>
              <a:t>) The word means “reverence, respect piety toward God, godliness: </a:t>
            </a:r>
            <a:r>
              <a:rPr lang="en-US" altLang="en-US" b="1" dirty="0">
                <a:solidFill>
                  <a:schemeClr val="accent2"/>
                </a:solidFill>
              </a:rPr>
              <a:t>Acts 3:12</a:t>
            </a:r>
            <a:r>
              <a:rPr lang="en-US" altLang="en-US" dirty="0"/>
              <a:t>.” </a:t>
            </a:r>
            <a:r>
              <a:rPr lang="en-US" altLang="en-US" sz="2400" dirty="0"/>
              <a:t>(Thayer)</a:t>
            </a:r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dirty="0"/>
              <a:t>Godliness is the practical side of religion … it is profitable for all things.</a:t>
            </a:r>
            <a:br>
              <a:rPr lang="en-US" altLang="en-US" dirty="0"/>
            </a:br>
            <a:r>
              <a:rPr lang="en-US" altLang="en-US" b="1" dirty="0">
                <a:solidFill>
                  <a:schemeClr val="accent2"/>
                </a:solidFill>
              </a:rPr>
              <a:t>1 Timothy 4:7-8; cf. Ecclesiastes 12:13-14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4EA0C7F-FFF7-F7A4-A2BC-47BA436AF3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i="1" dirty="0"/>
              <a:t>And in (your) godliness “</a:t>
            </a:r>
            <a:r>
              <a:rPr lang="en-US" altLang="en-US" sz="4000" b="1" i="1" dirty="0"/>
              <a:t>brotherly kindness</a:t>
            </a:r>
            <a:r>
              <a:rPr lang="en-US" altLang="en-US" sz="4000" i="1" dirty="0"/>
              <a:t>”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6C1113E-D238-F21B-C312-9CB0C99B8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71919"/>
            <a:ext cx="8534400" cy="525780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(Greek </a:t>
            </a:r>
            <a:r>
              <a:rPr lang="en-US" altLang="en-US" i="1" dirty="0" err="1"/>
              <a:t>philadelphía</a:t>
            </a:r>
            <a:r>
              <a:rPr lang="en-US" altLang="en-US" dirty="0"/>
              <a:t>), one who loves his brother. Brotherly love. In the NT, used of the love of Christians one to another, brotherly love out of a common spiritual life. </a:t>
            </a:r>
            <a:r>
              <a:rPr lang="en-US" altLang="en-US" b="1" u="sng" dirty="0">
                <a:solidFill>
                  <a:schemeClr val="accent2"/>
                </a:solidFill>
              </a:rPr>
              <a:t>Romans 12:10</a:t>
            </a:r>
            <a:r>
              <a:rPr lang="en-US" altLang="en-US" b="1" dirty="0">
                <a:solidFill>
                  <a:schemeClr val="accent2"/>
                </a:solidFill>
              </a:rPr>
              <a:t>; 1 Thessalonians 4:9; Hebrews 13:1; 1 Peter 1:22; 2 Peter 1:7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It is founded upon “sense and emotion” … the kind of love one has for his brother and friend. </a:t>
            </a:r>
            <a:r>
              <a:rPr lang="en-US" altLang="en-US" b="1" dirty="0">
                <a:solidFill>
                  <a:schemeClr val="accent2"/>
                </a:solidFill>
              </a:rPr>
              <a:t>cf. John 21:15-17</a:t>
            </a:r>
            <a:endParaRPr lang="en-US" altLang="en-US" b="1" dirty="0"/>
          </a:p>
          <a:p>
            <a:pPr>
              <a:lnSpc>
                <a:spcPct val="90000"/>
              </a:lnSpc>
            </a:pPr>
            <a:r>
              <a:rPr lang="en-US" altLang="en-US" dirty="0"/>
              <a:t>Becomes proof of our love for God.</a:t>
            </a:r>
            <a:br>
              <a:rPr lang="en-US" altLang="en-US" dirty="0"/>
            </a:br>
            <a:r>
              <a:rPr lang="en-US" altLang="en-US" b="1" dirty="0">
                <a:solidFill>
                  <a:schemeClr val="accent2"/>
                </a:solidFill>
              </a:rPr>
              <a:t>1 John 4:20-5:1; cf. Galatians 6:1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39C7402-3242-E96F-FCED-BF96E159C5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i="1" dirty="0"/>
              <a:t>And in (your) brotherly kindness “</a:t>
            </a:r>
            <a:r>
              <a:rPr lang="en-US" altLang="en-US" sz="4000" b="1" i="1" dirty="0"/>
              <a:t>love</a:t>
            </a:r>
            <a:r>
              <a:rPr lang="en-US" altLang="en-US" sz="4000" i="1" dirty="0"/>
              <a:t>”</a:t>
            </a:r>
            <a:endParaRPr lang="en-US" altLang="en-US" sz="4000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856513D-43B6-2562-86FA-E9D6BA285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60591"/>
          </a:xfrm>
        </p:spPr>
        <p:txBody>
          <a:bodyPr>
            <a:spAutoFit/>
          </a:bodyPr>
          <a:lstStyle/>
          <a:p>
            <a:r>
              <a:rPr lang="en-US" altLang="en-US" dirty="0"/>
              <a:t>(Greek </a:t>
            </a:r>
            <a:r>
              <a:rPr lang="en-US" altLang="en-US" i="1" dirty="0" err="1"/>
              <a:t>agápe</a:t>
            </a:r>
            <a:r>
              <a:rPr lang="en-US" altLang="en-US" dirty="0"/>
              <a:t>), Love, affectionate regard, goodwill, benevolence.</a:t>
            </a:r>
          </a:p>
          <a:p>
            <a:r>
              <a:rPr lang="en-US" altLang="en-US" dirty="0"/>
              <a:t>“Unconquerable benevolence, undefeatable goodwill” (Barclay).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A5C4459-E7A0-0A3A-4841-99ECF80B97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i="1" dirty="0"/>
              <a:t>And in (your) brotherly kindness “</a:t>
            </a:r>
            <a:r>
              <a:rPr lang="en-US" altLang="en-US" sz="4000" b="1" i="1" dirty="0"/>
              <a:t>love</a:t>
            </a:r>
            <a:r>
              <a:rPr lang="en-US" altLang="en-US" sz="4000" i="1" dirty="0"/>
              <a:t>”</a:t>
            </a:r>
            <a:endParaRPr lang="en-US" altLang="en-US" sz="4000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D6C04A0-A4E5-633A-CA24-F45AB18740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476" y="1600200"/>
            <a:ext cx="8915400" cy="5213735"/>
          </a:xfrm>
        </p:spPr>
        <p:txBody>
          <a:bodyPr>
            <a:spAutoFit/>
          </a:bodyPr>
          <a:lstStyle/>
          <a:p>
            <a:r>
              <a:rPr lang="en-US" altLang="en-US" dirty="0"/>
              <a:t>A deliberate desire (with corresponding action) for the greatest good of its object</a:t>
            </a:r>
            <a:br>
              <a:rPr lang="en-US" altLang="en-US" dirty="0"/>
            </a:br>
            <a:r>
              <a:rPr lang="en-US" altLang="en-US" b="1" dirty="0">
                <a:solidFill>
                  <a:schemeClr val="accent2"/>
                </a:solidFill>
              </a:rPr>
              <a:t>(Matthew 5:43-48). cf. 1 John 4:7-11;</a:t>
            </a:r>
            <a:br>
              <a:rPr lang="en-US" altLang="en-US" b="1" dirty="0">
                <a:solidFill>
                  <a:schemeClr val="accent2"/>
                </a:solidFill>
              </a:rPr>
            </a:br>
            <a:r>
              <a:rPr lang="en-US" altLang="en-US" b="1" dirty="0">
                <a:solidFill>
                  <a:schemeClr val="accent2"/>
                </a:solidFill>
              </a:rPr>
              <a:t>3:17-18</a:t>
            </a:r>
            <a:r>
              <a:rPr lang="en-US" altLang="en-US" b="1" dirty="0">
                <a:solidFill>
                  <a:srgbClr val="FFFF99"/>
                </a:solidFill>
              </a:rPr>
              <a:t> </a:t>
            </a:r>
            <a:r>
              <a:rPr lang="en-US" altLang="en-US" dirty="0"/>
              <a:t>It is: </a:t>
            </a:r>
            <a:r>
              <a:rPr lang="en-US" altLang="en-US" u="sng" dirty="0"/>
              <a:t>Caring enough to sacrifice for what is best</a:t>
            </a:r>
            <a:r>
              <a:rPr lang="en-US" altLang="en-US" dirty="0"/>
              <a:t>!</a:t>
            </a:r>
            <a:endParaRPr lang="en-US" altLang="en-US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b="1" dirty="0">
                <a:solidFill>
                  <a:schemeClr val="accent2"/>
                </a:solidFill>
              </a:rPr>
              <a:t>1 Corinthians 13:1-8a, 13</a:t>
            </a:r>
            <a:r>
              <a:rPr lang="en-US" altLang="en-US" b="1" dirty="0"/>
              <a:t> </a:t>
            </a:r>
            <a:r>
              <a:rPr lang="en-US" altLang="en-US" dirty="0"/>
              <a:t>– Love must motivate our actions, define our character and permanently abide in our lives!</a:t>
            </a:r>
          </a:p>
          <a:p>
            <a:r>
              <a:rPr lang="en-US" altLang="en-US" dirty="0"/>
              <a:t>Capstone of all other spiritual qualities, love is found in all of them! </a:t>
            </a:r>
            <a:r>
              <a:rPr lang="en-US" altLang="en-US" b="1" dirty="0">
                <a:solidFill>
                  <a:schemeClr val="accent2"/>
                </a:solidFill>
              </a:rPr>
              <a:t>Matthew 22:37-38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8506D67-77D6-116E-AE13-A18B4A98F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92195"/>
            <a:ext cx="8229600" cy="707886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b="1" dirty="0"/>
              <a:t>What Makes A Christian Strong?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7BB30F3-9370-354C-507E-2F1E8173CE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36407"/>
          </a:xfrm>
        </p:spPr>
        <p:txBody>
          <a:bodyPr>
            <a:spAutoFit/>
          </a:bodyPr>
          <a:lstStyle/>
          <a:p>
            <a:r>
              <a:rPr lang="en-US" altLang="en-US" dirty="0"/>
              <a:t>It is evident that becoming strong as a Christian is a necessary duty. </a:t>
            </a:r>
            <a:r>
              <a:rPr lang="en-US" altLang="en-US" b="1" dirty="0">
                <a:solidFill>
                  <a:srgbClr val="0070C0"/>
                </a:solidFill>
              </a:rPr>
              <a:t>1 Peter 2:2; Ephesians 4:14-15; 1 Corinthians 16:13; Ephesians 6:10-17</a:t>
            </a:r>
          </a:p>
          <a:p>
            <a:r>
              <a:rPr lang="en-US" altLang="en-US" dirty="0"/>
              <a:t>God wants His children to grow closer in our relationship to Him. </a:t>
            </a:r>
            <a:r>
              <a:rPr lang="en-US" altLang="en-US" b="1" dirty="0">
                <a:solidFill>
                  <a:srgbClr val="0070C0"/>
                </a:solidFill>
              </a:rPr>
              <a:t>cf. James 4:7-8</a:t>
            </a:r>
          </a:p>
          <a:p>
            <a:r>
              <a:rPr lang="en-US" altLang="en-US" dirty="0"/>
              <a:t>Strength needed … </a:t>
            </a:r>
            <a:r>
              <a:rPr lang="en-US" altLang="en-US" b="1" dirty="0">
                <a:solidFill>
                  <a:srgbClr val="0070C0"/>
                </a:solidFill>
              </a:rPr>
              <a:t>Overview of 2 Peter.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B2BC9A8-796A-6BEF-880E-ED0BA4B7A5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b="1" dirty="0"/>
              <a:t>Why Must We Be Strong?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4164F349-5DA1-2D84-1498-659F153E6F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569660"/>
          </a:xfrm>
        </p:spPr>
        <p:txBody>
          <a:bodyPr>
            <a:spAutoFit/>
          </a:bodyPr>
          <a:lstStyle/>
          <a:p>
            <a:r>
              <a:rPr lang="en-US" altLang="en-US" dirty="0"/>
              <a:t>Failure to be strong results in spiritual short-sightedness.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dirty="0">
                <a:solidFill>
                  <a:schemeClr val="accent2"/>
                </a:solidFill>
              </a:rPr>
              <a:t>2 Peter 1:8-9;</a:t>
            </a:r>
            <a:br>
              <a:rPr lang="en-US" altLang="en-US" b="1" dirty="0">
                <a:solidFill>
                  <a:schemeClr val="accent2"/>
                </a:solidFill>
              </a:rPr>
            </a:br>
            <a:r>
              <a:rPr lang="en-US" altLang="en-US" b="1" dirty="0">
                <a:solidFill>
                  <a:schemeClr val="accent2"/>
                </a:solidFill>
              </a:rPr>
              <a:t>cf. Romans 8:29; Colossians 3:5-11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E37AD97-92FB-0C61-0269-DAB2E8C514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b="1" dirty="0"/>
              <a:t>Why Must We Be Strong?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7432C4A-8E24-04DA-D2B4-7699051116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34896"/>
          </a:xfrm>
        </p:spPr>
        <p:txBody>
          <a:bodyPr>
            <a:spAutoFit/>
          </a:bodyPr>
          <a:lstStyle/>
          <a:p>
            <a:r>
              <a:rPr lang="en-US" altLang="en-US" dirty="0"/>
              <a:t>Being strong means we shall never stumble. </a:t>
            </a:r>
            <a:r>
              <a:rPr lang="en-US" altLang="en-US" b="1" dirty="0">
                <a:solidFill>
                  <a:schemeClr val="accent2"/>
                </a:solidFill>
              </a:rPr>
              <a:t>2 Peter 1:10</a:t>
            </a:r>
            <a:endParaRPr lang="en-US" altLang="en-US" b="1" dirty="0"/>
          </a:p>
          <a:p>
            <a:pPr lvl="1"/>
            <a:r>
              <a:rPr lang="en-US" altLang="en-US" dirty="0"/>
              <a:t>“to fall into misery, become wretched; cf. the loss of salvation” (Thayer)</a:t>
            </a:r>
          </a:p>
          <a:p>
            <a:pPr lvl="1"/>
            <a:r>
              <a:rPr lang="en-US" altLang="en-US" dirty="0"/>
              <a:t>But this is true ONLY if we are </a:t>
            </a:r>
            <a:r>
              <a:rPr lang="en-US" altLang="en-US" i="1" dirty="0">
                <a:solidFill>
                  <a:schemeClr val="accent2"/>
                </a:solidFill>
              </a:rPr>
              <a:t>“</a:t>
            </a:r>
            <a:r>
              <a:rPr lang="en-US" altLang="en-US" b="1" i="1" u="sng" dirty="0">
                <a:solidFill>
                  <a:schemeClr val="accent2"/>
                </a:solidFill>
              </a:rPr>
              <a:t>giving all diligence</a:t>
            </a:r>
            <a:r>
              <a:rPr lang="en-US" altLang="en-US" i="1" dirty="0">
                <a:solidFill>
                  <a:schemeClr val="accent2"/>
                </a:solidFill>
              </a:rPr>
              <a:t>”</a:t>
            </a:r>
            <a:r>
              <a:rPr lang="en-US" altLang="en-US" i="1" dirty="0"/>
              <a:t> </a:t>
            </a:r>
            <a:r>
              <a:rPr lang="en-US" altLang="en-US" dirty="0"/>
              <a:t>to grow in the knowledge of Christ and thereby</a:t>
            </a:r>
            <a:r>
              <a:rPr lang="en-US" altLang="en-US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i="1" dirty="0">
                <a:solidFill>
                  <a:schemeClr val="accent2"/>
                </a:solidFill>
              </a:rPr>
              <a:t>“</a:t>
            </a:r>
            <a:r>
              <a:rPr lang="en-US" altLang="en-US" b="1" i="1" u="sng" dirty="0">
                <a:solidFill>
                  <a:schemeClr val="accent2"/>
                </a:solidFill>
              </a:rPr>
              <a:t>making our calling and election sure</a:t>
            </a:r>
            <a:r>
              <a:rPr lang="en-US" altLang="en-US" i="1" dirty="0">
                <a:solidFill>
                  <a:schemeClr val="accent2"/>
                </a:solidFill>
              </a:rPr>
              <a:t>.”</a:t>
            </a:r>
            <a:endParaRPr lang="en-US" alt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3BE01DF-86BD-9D27-1BD5-D543A66F8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b="1" dirty="0"/>
              <a:t>Why Must We Be Strong?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D07C0B8-C7D9-B680-6BF5-8791A6E046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8918" y="1600200"/>
            <a:ext cx="8328581" cy="2062103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Being strong means an entrance into the </a:t>
            </a:r>
            <a:r>
              <a:rPr lang="en-US" altLang="en-US" i="1" dirty="0">
                <a:solidFill>
                  <a:schemeClr val="accent2"/>
                </a:solidFill>
              </a:rPr>
              <a:t>“</a:t>
            </a:r>
            <a:r>
              <a:rPr lang="en-US" altLang="en-US" b="1" i="1" u="sng" dirty="0">
                <a:solidFill>
                  <a:schemeClr val="accent2"/>
                </a:solidFill>
              </a:rPr>
              <a:t>everlasting kingdom</a:t>
            </a:r>
            <a:r>
              <a:rPr lang="en-US" altLang="en-US" i="1" dirty="0">
                <a:solidFill>
                  <a:schemeClr val="accent2"/>
                </a:solidFill>
              </a:rPr>
              <a:t>”</a:t>
            </a:r>
            <a:r>
              <a:rPr lang="en-US" altLang="en-US" i="1" dirty="0"/>
              <a:t> </a:t>
            </a:r>
            <a:r>
              <a:rPr lang="en-US" altLang="en-US" dirty="0"/>
              <a:t>will be abundantly supplied. </a:t>
            </a:r>
            <a:r>
              <a:rPr lang="en-US" altLang="en-US" b="1" dirty="0">
                <a:solidFill>
                  <a:schemeClr val="accent2"/>
                </a:solidFill>
              </a:rPr>
              <a:t>2 Peter 1:11; cf. 2 Timothy 4:18; cf. 2 Timothy 4:6-8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D9DD6EE-7A6C-384D-E07A-2C54C67608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en-US" altLang="en-US" sz="44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B4238FB-9DD0-30B8-85BD-ECE82A5EB1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320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FB3B12D5-8841-DF7F-8A0E-A0BB2BFC3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3" name="Text Box 5">
            <a:extLst>
              <a:ext uri="{FF2B5EF4-FFF2-40B4-BE49-F238E27FC236}">
                <a16:creationId xmlns:a16="http://schemas.microsoft.com/office/drawing/2014/main" id="{D951E87A-5A2A-7E0C-9236-6C812C2FCEBE}"/>
              </a:ext>
            </a:extLst>
          </p:cNvPr>
          <p:cNvSpPr txBox="1">
            <a:spLocks noChangeArrowheads="1"/>
          </p:cNvSpPr>
          <p:nvPr/>
        </p:nvSpPr>
        <p:spPr bwMode="auto">
          <a:xfrm rot="-2889855">
            <a:off x="4286250" y="4154488"/>
            <a:ext cx="1671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FAITH</a:t>
            </a:r>
          </a:p>
        </p:txBody>
      </p:sp>
      <p:sp>
        <p:nvSpPr>
          <p:cNvPr id="2055" name="AutoShape 7">
            <a:extLst>
              <a:ext uri="{FF2B5EF4-FFF2-40B4-BE49-F238E27FC236}">
                <a16:creationId xmlns:a16="http://schemas.microsoft.com/office/drawing/2014/main" id="{A084BB71-6FBD-BC80-BE9F-039AD1E28E2B}"/>
              </a:ext>
            </a:extLst>
          </p:cNvPr>
          <p:cNvSpPr>
            <a:spLocks/>
          </p:cNvSpPr>
          <p:nvPr/>
        </p:nvSpPr>
        <p:spPr bwMode="auto">
          <a:xfrm>
            <a:off x="685800" y="4038600"/>
            <a:ext cx="1905000" cy="457200"/>
          </a:xfrm>
          <a:prstGeom prst="borderCallout1">
            <a:avLst>
              <a:gd name="adj1" fmla="val 25000"/>
              <a:gd name="adj2" fmla="val 104000"/>
              <a:gd name="adj3" fmla="val 245139"/>
              <a:gd name="adj4" fmla="val 173583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Knowledge</a:t>
            </a:r>
          </a:p>
        </p:txBody>
      </p:sp>
      <p:sp>
        <p:nvSpPr>
          <p:cNvPr id="2056" name="AutoShape 8">
            <a:extLst>
              <a:ext uri="{FF2B5EF4-FFF2-40B4-BE49-F238E27FC236}">
                <a16:creationId xmlns:a16="http://schemas.microsoft.com/office/drawing/2014/main" id="{6F47E2F7-2F51-BD0D-15E7-7E2D4A3C3944}"/>
              </a:ext>
            </a:extLst>
          </p:cNvPr>
          <p:cNvSpPr>
            <a:spLocks/>
          </p:cNvSpPr>
          <p:nvPr/>
        </p:nvSpPr>
        <p:spPr bwMode="auto">
          <a:xfrm>
            <a:off x="762000" y="5257800"/>
            <a:ext cx="1219200" cy="457200"/>
          </a:xfrm>
          <a:prstGeom prst="borderCallout1">
            <a:avLst>
              <a:gd name="adj1" fmla="val 25000"/>
              <a:gd name="adj2" fmla="val 106250"/>
              <a:gd name="adj3" fmla="val 96181"/>
              <a:gd name="adj4" fmla="val 2125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Virtue</a:t>
            </a:r>
          </a:p>
        </p:txBody>
      </p:sp>
      <p:sp>
        <p:nvSpPr>
          <p:cNvPr id="2058" name="AutoShape 10">
            <a:extLst>
              <a:ext uri="{FF2B5EF4-FFF2-40B4-BE49-F238E27FC236}">
                <a16:creationId xmlns:a16="http://schemas.microsoft.com/office/drawing/2014/main" id="{EF347F42-EC91-6B97-6EE8-E072DFEF3530}"/>
              </a:ext>
            </a:extLst>
          </p:cNvPr>
          <p:cNvSpPr>
            <a:spLocks/>
          </p:cNvSpPr>
          <p:nvPr/>
        </p:nvSpPr>
        <p:spPr bwMode="auto">
          <a:xfrm>
            <a:off x="1143000" y="3200400"/>
            <a:ext cx="2057400" cy="457200"/>
          </a:xfrm>
          <a:prstGeom prst="borderCallout1">
            <a:avLst>
              <a:gd name="adj1" fmla="val 25000"/>
              <a:gd name="adj2" fmla="val 103704"/>
              <a:gd name="adj3" fmla="val 266667"/>
              <a:gd name="adj4" fmla="val 159801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Self-Control</a:t>
            </a:r>
          </a:p>
        </p:txBody>
      </p:sp>
      <p:sp>
        <p:nvSpPr>
          <p:cNvPr id="2059" name="AutoShape 11">
            <a:extLst>
              <a:ext uri="{FF2B5EF4-FFF2-40B4-BE49-F238E27FC236}">
                <a16:creationId xmlns:a16="http://schemas.microsoft.com/office/drawing/2014/main" id="{3D7516DC-20FE-FFB9-BA3F-129674DDB587}"/>
              </a:ext>
            </a:extLst>
          </p:cNvPr>
          <p:cNvSpPr>
            <a:spLocks/>
          </p:cNvSpPr>
          <p:nvPr/>
        </p:nvSpPr>
        <p:spPr bwMode="auto">
          <a:xfrm>
            <a:off x="1219200" y="2286000"/>
            <a:ext cx="1600200" cy="457200"/>
          </a:xfrm>
          <a:prstGeom prst="borderCallout1">
            <a:avLst>
              <a:gd name="adj1" fmla="val 25000"/>
              <a:gd name="adj2" fmla="val 104764"/>
              <a:gd name="adj3" fmla="val 320139"/>
              <a:gd name="adj4" fmla="val 235713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Patience</a:t>
            </a:r>
          </a:p>
        </p:txBody>
      </p:sp>
      <p:sp>
        <p:nvSpPr>
          <p:cNvPr id="2060" name="AutoShape 12">
            <a:extLst>
              <a:ext uri="{FF2B5EF4-FFF2-40B4-BE49-F238E27FC236}">
                <a16:creationId xmlns:a16="http://schemas.microsoft.com/office/drawing/2014/main" id="{2B165B5E-5458-C14E-D75B-18C5BFE5378C}"/>
              </a:ext>
            </a:extLst>
          </p:cNvPr>
          <p:cNvSpPr>
            <a:spLocks/>
          </p:cNvSpPr>
          <p:nvPr/>
        </p:nvSpPr>
        <p:spPr bwMode="auto">
          <a:xfrm>
            <a:off x="1752600" y="1524000"/>
            <a:ext cx="1752600" cy="457200"/>
          </a:xfrm>
          <a:prstGeom prst="borderCallout1">
            <a:avLst>
              <a:gd name="adj1" fmla="val 25000"/>
              <a:gd name="adj2" fmla="val 104347"/>
              <a:gd name="adj3" fmla="val 345139"/>
              <a:gd name="adj4" fmla="val 209421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Godliness</a:t>
            </a:r>
          </a:p>
        </p:txBody>
      </p:sp>
      <p:sp>
        <p:nvSpPr>
          <p:cNvPr id="2061" name="AutoShape 13">
            <a:extLst>
              <a:ext uri="{FF2B5EF4-FFF2-40B4-BE49-F238E27FC236}">
                <a16:creationId xmlns:a16="http://schemas.microsoft.com/office/drawing/2014/main" id="{AC45C0BD-98D0-E7A6-C855-CA5552B3FF86}"/>
              </a:ext>
            </a:extLst>
          </p:cNvPr>
          <p:cNvSpPr>
            <a:spLocks/>
          </p:cNvSpPr>
          <p:nvPr/>
        </p:nvSpPr>
        <p:spPr bwMode="auto">
          <a:xfrm>
            <a:off x="457200" y="685800"/>
            <a:ext cx="2438400" cy="762000"/>
          </a:xfrm>
          <a:prstGeom prst="borderCallout1">
            <a:avLst>
              <a:gd name="adj1" fmla="val 15000"/>
              <a:gd name="adj2" fmla="val 103125"/>
              <a:gd name="adj3" fmla="val 237500"/>
              <a:gd name="adj4" fmla="val 22038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Brotherly Kindness</a:t>
            </a:r>
          </a:p>
        </p:txBody>
      </p:sp>
      <p:sp>
        <p:nvSpPr>
          <p:cNvPr id="2064" name="AutoShape 16">
            <a:extLst>
              <a:ext uri="{FF2B5EF4-FFF2-40B4-BE49-F238E27FC236}">
                <a16:creationId xmlns:a16="http://schemas.microsoft.com/office/drawing/2014/main" id="{EF52DCB2-E228-0EA1-D266-EB2B8F7E094F}"/>
              </a:ext>
            </a:extLst>
          </p:cNvPr>
          <p:cNvSpPr>
            <a:spLocks/>
          </p:cNvSpPr>
          <p:nvPr/>
        </p:nvSpPr>
        <p:spPr bwMode="auto">
          <a:xfrm>
            <a:off x="3124200" y="457200"/>
            <a:ext cx="1447800" cy="457200"/>
          </a:xfrm>
          <a:prstGeom prst="borderCallout1">
            <a:avLst>
              <a:gd name="adj1" fmla="val 25000"/>
              <a:gd name="adj2" fmla="val 105264"/>
              <a:gd name="adj3" fmla="val 328819"/>
              <a:gd name="adj4" fmla="val 215458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Love</a:t>
            </a:r>
          </a:p>
        </p:txBody>
      </p:sp>
      <p:sp>
        <p:nvSpPr>
          <p:cNvPr id="2065" name="Text Box 17">
            <a:extLst>
              <a:ext uri="{FF2B5EF4-FFF2-40B4-BE49-F238E27FC236}">
                <a16:creationId xmlns:a16="http://schemas.microsoft.com/office/drawing/2014/main" id="{65A90F58-F886-0928-6B16-02F5774F7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6019800"/>
            <a:ext cx="3155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 Peter 1:5-11</a:t>
            </a:r>
          </a:p>
        </p:txBody>
      </p:sp>
      <p:sp>
        <p:nvSpPr>
          <p:cNvPr id="2066" name="AutoShape 18">
            <a:extLst>
              <a:ext uri="{FF2B5EF4-FFF2-40B4-BE49-F238E27FC236}">
                <a16:creationId xmlns:a16="http://schemas.microsoft.com/office/drawing/2014/main" id="{121A37AF-F88D-74B5-4318-136776869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0"/>
            <a:ext cx="3733800" cy="1295400"/>
          </a:xfrm>
          <a:prstGeom prst="cloudCallout">
            <a:avLst>
              <a:gd name="adj1" fmla="val 509"/>
              <a:gd name="adj2" fmla="val 3590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entrance into the </a:t>
            </a:r>
            <a:r>
              <a:rPr kumimoji="0" lang="en-US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“everlasting kingdom”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6" grpId="0" animBg="1"/>
      <p:bldP spid="2058" grpId="0" animBg="1"/>
      <p:bldP spid="2059" grpId="0" animBg="1"/>
      <p:bldP spid="2060" grpId="0" animBg="1"/>
      <p:bldP spid="2061" grpId="0" animBg="1"/>
      <p:bldP spid="2064" grpId="0" animBg="1"/>
      <p:bldP spid="20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A19E513-AEAB-55B3-1136-AB065C8B6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b="1" dirty="0"/>
              <a:t>What God Has Given Us </a:t>
            </a:r>
            <a:br>
              <a:rPr lang="en-US" altLang="en-US" sz="4000" b="1" dirty="0"/>
            </a:br>
            <a:r>
              <a:rPr lang="en-US" altLang="en-US" sz="4000" b="1" dirty="0"/>
              <a:t>2 Peter 1:3-4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DFC403F-2BAF-DAD3-8A7B-03D11D92A6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400" y="1619451"/>
            <a:ext cx="8991199" cy="4819781"/>
          </a:xfrm>
        </p:spPr>
        <p:txBody>
          <a:bodyPr>
            <a:spAutoFit/>
          </a:bodyPr>
          <a:lstStyle/>
          <a:p>
            <a:r>
              <a:rPr lang="en-US" altLang="en-US" dirty="0"/>
              <a:t>All things that pertain unto life and godliness. </a:t>
            </a:r>
            <a:br>
              <a:rPr lang="en-US" altLang="en-US" dirty="0"/>
            </a:br>
            <a:r>
              <a:rPr lang="en-US" altLang="en-US" b="1" dirty="0">
                <a:solidFill>
                  <a:schemeClr val="accent2"/>
                </a:solidFill>
              </a:rPr>
              <a:t>2 Timothy 3:16-17; cf. 1 Peter 4:11</a:t>
            </a:r>
            <a:endParaRPr lang="en-US" altLang="en-US" dirty="0">
              <a:solidFill>
                <a:srgbClr val="FFFF99"/>
              </a:solidFill>
            </a:endParaRPr>
          </a:p>
          <a:p>
            <a:r>
              <a:rPr lang="en-US" altLang="en-US" dirty="0"/>
              <a:t>Through a knowledge of Jesus Christ.</a:t>
            </a:r>
            <a:br>
              <a:rPr lang="en-US" altLang="en-US" dirty="0"/>
            </a:br>
            <a:r>
              <a:rPr lang="en-US" altLang="en-US" b="1" dirty="0">
                <a:solidFill>
                  <a:schemeClr val="accent2"/>
                </a:solidFill>
              </a:rPr>
              <a:t>cf. Romans 1:16-17; cf. 2 Timothy 1:12; Matthew 11:28-30</a:t>
            </a:r>
          </a:p>
          <a:p>
            <a:r>
              <a:rPr lang="en-US" altLang="en-US" dirty="0"/>
              <a:t>“Precious and exceeding great promises.” </a:t>
            </a:r>
            <a:br>
              <a:rPr lang="en-US" altLang="en-US" dirty="0"/>
            </a:br>
            <a:r>
              <a:rPr lang="en-US" altLang="en-US" b="1" dirty="0">
                <a:solidFill>
                  <a:schemeClr val="accent2"/>
                </a:solidFill>
              </a:rPr>
              <a:t>Acts 2:38-39</a:t>
            </a:r>
          </a:p>
          <a:p>
            <a:r>
              <a:rPr lang="en-US" altLang="en-US" dirty="0"/>
              <a:t>“Partakers of the divine nature.”</a:t>
            </a:r>
            <a:br>
              <a:rPr lang="en-US" altLang="en-US" dirty="0"/>
            </a:br>
            <a:r>
              <a:rPr lang="en-US" altLang="en-US" b="1" dirty="0">
                <a:solidFill>
                  <a:schemeClr val="accent2"/>
                </a:solidFill>
              </a:rPr>
              <a:t>Galatians 2:20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ADF9725-DE1D-C195-7C11-7FF3A2B48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b="1" dirty="0"/>
              <a:t>What We Are To Supply </a:t>
            </a:r>
            <a:br>
              <a:rPr lang="en-US" altLang="en-US" sz="4000" b="1" dirty="0"/>
            </a:br>
            <a:r>
              <a:rPr lang="en-US" altLang="en-US" sz="4000" b="1" dirty="0"/>
              <a:t>2 Peter 1:5-7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A263468-C002-A98C-BE6B-1E1078AC7D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spAutoFit/>
          </a:bodyPr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altLang="en-US" sz="2800" dirty="0"/>
              <a:t>1.	</a:t>
            </a:r>
            <a:r>
              <a:rPr lang="en-US" altLang="en-US" sz="2800" b="1" dirty="0"/>
              <a:t>FAITH</a:t>
            </a:r>
            <a:r>
              <a:rPr lang="en-US" altLang="en-US" sz="2800" dirty="0"/>
              <a:t> is “conviction, strong assurance”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altLang="en-US" sz="2800" dirty="0"/>
              <a:t>2. 	</a:t>
            </a:r>
            <a:r>
              <a:rPr lang="en-US" altLang="en-US" sz="2800" b="1" dirty="0"/>
              <a:t>VIRTUE</a:t>
            </a:r>
            <a:r>
              <a:rPr lang="en-US" altLang="en-US" sz="2800" dirty="0"/>
              <a:t> is “moral excellence, goodness”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altLang="en-US" sz="2800" dirty="0"/>
              <a:t>3. 	</a:t>
            </a:r>
            <a:r>
              <a:rPr lang="en-US" altLang="en-US" sz="2800" b="1" dirty="0"/>
              <a:t>KNOWLEDGE</a:t>
            </a:r>
            <a:r>
              <a:rPr lang="en-US" altLang="en-US" sz="2800" dirty="0"/>
              <a:t> is “correct insight”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altLang="en-US" sz="2800" dirty="0"/>
              <a:t>4. </a:t>
            </a:r>
            <a:r>
              <a:rPr lang="en-US" altLang="en-US" sz="2800" b="1" dirty="0"/>
              <a:t>SELF-CONTROL</a:t>
            </a:r>
            <a:r>
              <a:rPr lang="en-US" altLang="en-US" sz="2800" dirty="0"/>
              <a:t> is “self-discipline”		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altLang="en-US" sz="2800" dirty="0"/>
              <a:t>5. </a:t>
            </a:r>
            <a:r>
              <a:rPr lang="en-US" altLang="en-US" sz="2800" b="1" dirty="0"/>
              <a:t>	PERSEVERANCE</a:t>
            </a:r>
            <a:r>
              <a:rPr lang="en-US" altLang="en-US" sz="2800" dirty="0"/>
              <a:t> (patience ASV) is “bearing up under trials”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altLang="en-US" sz="2800" dirty="0"/>
              <a:t>6. 	</a:t>
            </a:r>
            <a:r>
              <a:rPr lang="en-US" altLang="en-US" sz="2800" b="1" dirty="0"/>
              <a:t>GODLINESS</a:t>
            </a:r>
            <a:r>
              <a:rPr lang="en-US" altLang="en-US" sz="2800" dirty="0"/>
              <a:t> is “godly character out of devotion to God”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altLang="en-US" sz="2800" dirty="0"/>
              <a:t>7. 	</a:t>
            </a:r>
            <a:r>
              <a:rPr lang="en-US" altLang="en-US" sz="2800" b="1" dirty="0"/>
              <a:t>BROTHERLY KINDNESS</a:t>
            </a:r>
            <a:r>
              <a:rPr lang="en-US" altLang="en-US" sz="2800" dirty="0"/>
              <a:t> is “love toward brethren”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altLang="en-US" sz="2800" dirty="0"/>
              <a:t>8. 	</a:t>
            </a:r>
            <a:r>
              <a:rPr lang="en-US" altLang="en-US" sz="2800" b="1" dirty="0"/>
              <a:t>LOVE </a:t>
            </a:r>
            <a:r>
              <a:rPr lang="en-US" altLang="en-US" sz="2800" dirty="0"/>
              <a:t>is “active goodwill toward those in need”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E82BF79-157D-79A3-FA4A-639888749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92195"/>
            <a:ext cx="8229600" cy="707886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dirty="0"/>
              <a:t>Give </a:t>
            </a:r>
            <a:r>
              <a:rPr lang="en-US" altLang="en-US" sz="4000" i="1" dirty="0"/>
              <a:t>“</a:t>
            </a:r>
            <a:r>
              <a:rPr lang="en-US" altLang="en-US" sz="4000" b="1" i="1" dirty="0"/>
              <a:t>diligence</a:t>
            </a:r>
            <a:r>
              <a:rPr lang="en-US" altLang="en-US" sz="4000" i="1" dirty="0"/>
              <a:t>” </a:t>
            </a:r>
            <a:r>
              <a:rPr lang="en-US" altLang="en-US" sz="4000" dirty="0"/>
              <a:t>(verses 5, 10)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F0CAFF2-5041-E9D1-22BB-63D863034A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783" y="1600200"/>
            <a:ext cx="8413423" cy="4031873"/>
          </a:xfrm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chemeClr val="accent2"/>
                </a:solidFill>
              </a:rPr>
              <a:t>Hebrews 6:11-12; Hebrews 11:6;</a:t>
            </a:r>
            <a:br>
              <a:rPr lang="en-US" altLang="en-US" b="1" dirty="0">
                <a:solidFill>
                  <a:schemeClr val="accent2"/>
                </a:solidFill>
              </a:rPr>
            </a:br>
            <a:r>
              <a:rPr lang="en-US" altLang="en-US" b="1" dirty="0">
                <a:solidFill>
                  <a:schemeClr val="accent2"/>
                </a:solidFill>
              </a:rPr>
              <a:t>2 Peter 3:14; 2 Peter 1:10; 2 Timothy 2:15</a:t>
            </a:r>
          </a:p>
          <a:p>
            <a:pPr>
              <a:buFontTx/>
              <a:buNone/>
            </a:pPr>
            <a:endParaRPr lang="en-US" altLang="en-US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b="1" dirty="0"/>
              <a:t>Involves 3 things.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a.	Personal effort. </a:t>
            </a:r>
            <a:r>
              <a:rPr lang="en-US" altLang="en-US" b="1" dirty="0">
                <a:solidFill>
                  <a:schemeClr val="accent2"/>
                </a:solidFill>
              </a:rPr>
              <a:t>cf. Romans 14:10-12</a:t>
            </a:r>
          </a:p>
          <a:p>
            <a:pPr>
              <a:buFontTx/>
              <a:buNone/>
            </a:pPr>
            <a:r>
              <a:rPr lang="en-US" altLang="en-US" dirty="0"/>
              <a:t>b.	Constant effort. </a:t>
            </a:r>
            <a:r>
              <a:rPr lang="en-US" altLang="en-US" b="1" dirty="0">
                <a:solidFill>
                  <a:schemeClr val="accent2"/>
                </a:solidFill>
              </a:rPr>
              <a:t>1 Corinthians 15:58</a:t>
            </a:r>
          </a:p>
          <a:p>
            <a:pPr>
              <a:buFontTx/>
              <a:buNone/>
            </a:pPr>
            <a:r>
              <a:rPr lang="en-US" altLang="en-US" dirty="0"/>
              <a:t>c.	Enthusiasm / Zeal. </a:t>
            </a:r>
            <a:r>
              <a:rPr lang="en-US" altLang="en-US" b="1" dirty="0">
                <a:solidFill>
                  <a:schemeClr val="accent2"/>
                </a:solidFill>
              </a:rPr>
              <a:t>Titus 2:14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9070E67-4590-D9CD-3BEA-8AE54496E4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i="1" dirty="0"/>
              <a:t>“Adding on your part …” “</a:t>
            </a:r>
            <a:r>
              <a:rPr lang="en-US" altLang="en-US" sz="4000" b="1" i="1" dirty="0"/>
              <a:t>Supply</a:t>
            </a:r>
            <a:r>
              <a:rPr lang="en-US" altLang="en-US" sz="4000" i="1" dirty="0"/>
              <a:t>”</a:t>
            </a:r>
            <a:br>
              <a:rPr lang="en-US" altLang="en-US" sz="4000" i="1" dirty="0"/>
            </a:br>
            <a:r>
              <a:rPr lang="en-US" altLang="en-US" sz="4000" dirty="0"/>
              <a:t>2 Peter 1:5</a:t>
            </a: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F9FB6085-DD7D-E023-7C46-3D00AF89DF6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4315"/>
          </a:xfrm>
          <a:noFill/>
          <a:ln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i="1" dirty="0"/>
              <a:t>“Add to your faith .”</a:t>
            </a:r>
            <a:r>
              <a:rPr lang="en-US" altLang="en-US" dirty="0"/>
              <a:t> The verb rendered ‘add’ (Greek</a:t>
            </a:r>
            <a:r>
              <a:rPr lang="en-US" altLang="en-US" i="1" dirty="0"/>
              <a:t> </a:t>
            </a:r>
            <a:r>
              <a:rPr lang="en-US" altLang="en-US" i="1" dirty="0" err="1"/>
              <a:t>epichoreegeesate</a:t>
            </a:r>
            <a:r>
              <a:rPr lang="en-US" altLang="en-US" i="1" dirty="0"/>
              <a:t>) </a:t>
            </a:r>
            <a:r>
              <a:rPr lang="en-US" altLang="en-US" dirty="0"/>
              <a:t>(NT:2023) is derived from </a:t>
            </a:r>
            <a:r>
              <a:rPr lang="en-US" altLang="en-US" i="1" dirty="0" err="1"/>
              <a:t>choros</a:t>
            </a:r>
            <a:r>
              <a:rPr lang="en-US" altLang="en-US" dirty="0"/>
              <a:t> (NT:5525), a ‘chorus,’ such as was employed in the representation of the Greek tragedies. The verb originally means ‘to bear the expense of a chorus,’ which was done by a person selected by the state, who was obliged to defray all the expenses of training and maintenance.” (Vincent’s Word Studies)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992B325-B6FD-13B1-357D-C45F2AED86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b="1" dirty="0"/>
              <a:t>What Is Necessary To Be A STRONG Christian?</a:t>
            </a:r>
            <a:r>
              <a:rPr lang="en-US" altLang="en-US" sz="4000" dirty="0"/>
              <a:t>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BBB1C97-80E0-08F6-5D7E-D0C3A86D6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1077218"/>
          </a:xfrm>
        </p:spPr>
        <p:txBody>
          <a:bodyPr>
            <a:spAutoFit/>
          </a:bodyPr>
          <a:lstStyle/>
          <a:p>
            <a:r>
              <a:rPr lang="en-US" altLang="en-US" dirty="0"/>
              <a:t>Add to your </a:t>
            </a:r>
            <a:r>
              <a:rPr lang="en-US" altLang="en-US" i="1" dirty="0"/>
              <a:t>“</a:t>
            </a:r>
            <a:r>
              <a:rPr lang="en-US" altLang="en-US" b="1" i="1" dirty="0"/>
              <a:t>faith</a:t>
            </a:r>
            <a:r>
              <a:rPr lang="en-US" altLang="en-US" i="1" dirty="0"/>
              <a:t>.”</a:t>
            </a:r>
            <a:r>
              <a:rPr lang="en-US" altLang="en-US" dirty="0"/>
              <a:t> FAITH is the foundation of all other spiritual qualities.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785EF8A-3748-AFA1-189A-A7268A48D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dirty="0"/>
              <a:t>Add to your </a:t>
            </a:r>
            <a:r>
              <a:rPr lang="en-US" altLang="en-US" i="1" dirty="0"/>
              <a:t>“</a:t>
            </a:r>
            <a:r>
              <a:rPr lang="en-US" altLang="en-US" b="1" i="1" dirty="0"/>
              <a:t>faith</a:t>
            </a:r>
            <a:r>
              <a:rPr lang="en-US" altLang="en-US" i="1" dirty="0"/>
              <a:t>.”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9F99EA0-F8F6-21A7-0321-1AA0D5E5CC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FAITH is the foundation of all other spiritual qualities.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1.	</a:t>
            </a:r>
            <a:r>
              <a:rPr lang="en-US" altLang="en-US" sz="2800" u="sng" dirty="0"/>
              <a:t>What is “faith</a:t>
            </a:r>
            <a:r>
              <a:rPr lang="en-US" altLang="en-US" sz="2800" dirty="0"/>
              <a:t>?” Faith is the firm, unshaken confidence, conviction, or belief in the truth of a proposition, a person, statement, based upon testimony concerning them. </a:t>
            </a:r>
            <a:r>
              <a:rPr lang="en-US" altLang="en-US" sz="2800" b="1" dirty="0">
                <a:solidFill>
                  <a:schemeClr val="accent2"/>
                </a:solidFill>
              </a:rPr>
              <a:t>cf. Hebrews 11:1, 6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/>
              <a:t>a.	It is the “substance” ASV of things hoped for, the “evidence” of things not seen.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/>
              <a:t>b.	Faith is that which takes God at His word. </a:t>
            </a:r>
            <a:r>
              <a:rPr lang="en-US" altLang="en-US" sz="2400" b="1" dirty="0">
                <a:solidFill>
                  <a:schemeClr val="accent2"/>
                </a:solidFill>
              </a:rPr>
              <a:t>Hebrews 11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2.	</a:t>
            </a:r>
            <a:r>
              <a:rPr lang="en-US" altLang="en-US" sz="2800" u="sng" dirty="0"/>
              <a:t>How does “faith” come</a:t>
            </a:r>
            <a:r>
              <a:rPr lang="en-US" altLang="en-US" sz="2800" dirty="0"/>
              <a:t>? </a:t>
            </a:r>
            <a:r>
              <a:rPr lang="en-US" altLang="en-US" sz="2800" b="1" dirty="0">
                <a:solidFill>
                  <a:schemeClr val="accent2"/>
                </a:solidFill>
              </a:rPr>
              <a:t>Romans 10:17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/>
              <a:t>a.	Faith is produced by fact, not false testimony.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/>
              <a:t>b.	Contrast </a:t>
            </a:r>
            <a:r>
              <a:rPr lang="en-US" altLang="en-US" sz="2400" b="1" dirty="0">
                <a:solidFill>
                  <a:schemeClr val="accent2"/>
                </a:solidFill>
              </a:rPr>
              <a:t>Genesis 37:1-35; 45:25f</a:t>
            </a:r>
            <a:endParaRPr lang="en-US" altLang="en-US" sz="2400" b="1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/>
              <a:t>c.	Without faith the other qualities of spiritual maturity are unattainable</a:t>
            </a:r>
            <a:r>
              <a:rPr lang="en-US" altLang="en-US" sz="2400" dirty="0">
                <a:solidFill>
                  <a:schemeClr val="accent2"/>
                </a:solidFill>
              </a:rPr>
              <a:t>! </a:t>
            </a:r>
            <a:r>
              <a:rPr lang="en-US" altLang="en-US" sz="2400" b="1" dirty="0">
                <a:solidFill>
                  <a:schemeClr val="accent2"/>
                </a:solidFill>
              </a:rPr>
              <a:t>2 Corinthians 5:7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3.	</a:t>
            </a:r>
            <a:r>
              <a:rPr lang="en-US" altLang="en-US" sz="2800" u="sng" dirty="0"/>
              <a:t>Your job now to “be strong</a:t>
            </a:r>
            <a:r>
              <a:rPr lang="en-US" altLang="en-US" sz="2800" dirty="0"/>
              <a:t>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46B9AD2-C7AA-1FE1-BDBA-769E99A35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92195"/>
            <a:ext cx="8229600" cy="707886"/>
          </a:xfr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n-US" altLang="en-US" sz="4000" i="1" dirty="0"/>
              <a:t>Add (supply) to your faith “</a:t>
            </a:r>
            <a:r>
              <a:rPr lang="en-US" altLang="en-US" sz="4000" b="1" i="1" dirty="0"/>
              <a:t>virtue</a:t>
            </a:r>
            <a:r>
              <a:rPr lang="en-US" altLang="en-US" sz="4000" i="1" dirty="0"/>
              <a:t>.”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E0E328A-A28E-A039-EBFB-C90F0B178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28850"/>
          </a:xfrm>
        </p:spPr>
        <p:txBody>
          <a:bodyPr>
            <a:spAutoFit/>
          </a:bodyPr>
          <a:lstStyle/>
          <a:p>
            <a:r>
              <a:rPr lang="en-US" altLang="en-US" dirty="0"/>
              <a:t>(Greek </a:t>
            </a:r>
            <a:r>
              <a:rPr lang="en-US" altLang="en-US" i="1" dirty="0"/>
              <a:t>arete</a:t>
            </a:r>
            <a:r>
              <a:rPr lang="en-US" altLang="en-US" dirty="0"/>
              <a:t>) “Moral goodness,” excellence. Courage (manliness, </a:t>
            </a:r>
            <a:br>
              <a:rPr lang="en-US" altLang="en-US" dirty="0"/>
            </a:br>
            <a:r>
              <a:rPr lang="en-US" altLang="en-US" b="1" dirty="0">
                <a:solidFill>
                  <a:schemeClr val="accent2"/>
                </a:solidFill>
              </a:rPr>
              <a:t>1 Corinthians 16:13</a:t>
            </a:r>
            <a:r>
              <a:rPr lang="en-US" altLang="en-US" dirty="0"/>
              <a:t>) of faith. Used of God’s power. </a:t>
            </a:r>
            <a:r>
              <a:rPr lang="en-US" altLang="en-US" b="1" dirty="0">
                <a:solidFill>
                  <a:schemeClr val="accent2"/>
                </a:solidFill>
              </a:rPr>
              <a:t>2 Peter 1:3; cf. Mark 5:30</a:t>
            </a:r>
            <a:endParaRPr lang="en-US" altLang="en-US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dirty="0"/>
              <a:t>The moral courage to live your faith, to do what is right!</a:t>
            </a:r>
          </a:p>
          <a:p>
            <a:r>
              <a:rPr lang="en-US" altLang="en-US" dirty="0"/>
              <a:t> Positive area of growth to combat the pressures of sin! – </a:t>
            </a:r>
            <a:r>
              <a:rPr lang="en-US" altLang="en-US" b="1" dirty="0">
                <a:solidFill>
                  <a:schemeClr val="accent2"/>
                </a:solidFill>
              </a:rPr>
              <a:t>cf. John 12:42-43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67</TotalTime>
  <Words>1515</Words>
  <Application>Microsoft Office PowerPoint</Application>
  <PresentationFormat>On-screen Show (4:3)</PresentationFormat>
  <Paragraphs>110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1_Default Design</vt:lpstr>
      <vt:lpstr>Default Design</vt:lpstr>
      <vt:lpstr>PowerPoint Presentation</vt:lpstr>
      <vt:lpstr>What Makes A Christian Strong?</vt:lpstr>
      <vt:lpstr>What God Has Given Us  2 Peter 1:3-4</vt:lpstr>
      <vt:lpstr>What We Are To Supply  2 Peter 1:5-7</vt:lpstr>
      <vt:lpstr>Give “diligence” (verses 5, 10)</vt:lpstr>
      <vt:lpstr>“Adding on your part …” “Supply” 2 Peter 1:5</vt:lpstr>
      <vt:lpstr>What Is Necessary To Be A STRONG Christian? </vt:lpstr>
      <vt:lpstr>Add to your “faith.”</vt:lpstr>
      <vt:lpstr>Add (supply) to your faith “virtue.”</vt:lpstr>
      <vt:lpstr>Add (supply) to your faith “virtue.”</vt:lpstr>
      <vt:lpstr>And in (your) virtue “knowledge”</vt:lpstr>
      <vt:lpstr>And in (your) virtue “knowledge”</vt:lpstr>
      <vt:lpstr>And in (your) virtue “knowledge”</vt:lpstr>
      <vt:lpstr>And in (your) knowledge “self-control”</vt:lpstr>
      <vt:lpstr>And in (your) self-control “patience”</vt:lpstr>
      <vt:lpstr>And in (your) patience “godliness”</vt:lpstr>
      <vt:lpstr>And in (your) godliness “brotherly kindness”</vt:lpstr>
      <vt:lpstr>And in (your) brotherly kindness “love”</vt:lpstr>
      <vt:lpstr>And in (your) brotherly kindness “love”</vt:lpstr>
      <vt:lpstr>Why Must We Be Strong?</vt:lpstr>
      <vt:lpstr>Why Must We Be Strong?</vt:lpstr>
      <vt:lpstr>Why Must We Be Strong?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Christian Strong (4)</dc:title>
  <dc:creator>Micky Galloway</dc:creator>
  <cp:lastModifiedBy>Richard Lidh</cp:lastModifiedBy>
  <cp:revision>6</cp:revision>
  <cp:lastPrinted>2023-03-11T23:47:52Z</cp:lastPrinted>
  <dcterms:created xsi:type="dcterms:W3CDTF">2023-03-11T14:41:25Z</dcterms:created>
  <dcterms:modified xsi:type="dcterms:W3CDTF">2023-03-11T23:48:21Z</dcterms:modified>
</cp:coreProperties>
</file>